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Arial Bold" panose="020B0704020202020204" pitchFamily="34" charset="0"/>
      <p:regular r:id="rId8"/>
      <p:bold r:id="rId9"/>
    </p:embeddedFont>
    <p:embeddedFont>
      <p:font typeface="Arimo Bold" panose="020B0604020202020204" charset="0"/>
      <p:regular r:id="rId10"/>
    </p:embeddedFon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Consolas Bold" panose="020B0709020204030204" pitchFamily="49" charset="0"/>
      <p:regular r:id="rId15"/>
      <p:bold r:id="rId16"/>
    </p:embeddedFont>
    <p:embeddedFont>
      <p:font typeface="TT Rounds Condense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E2B8AC-499F-9511-FDD2-A44C4E8F8192}" v="10" dt="2024-01-08T12:51:53.144"/>
    <p1510:client id="{B6F1A1D8-1044-F849-8DAC-3E54E4266F92}" v="21" dt="2024-01-11T18:45:07.2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microsoft.com/office/2015/10/relationships/revisionInfo" Target="revisionInfo.xml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anpablo Acuna Haro" userId="S::ju.acunah@profesor.duoc.cl::f3be1a7b-23c2-4c04-9128-ec6a6abe027a" providerId="AD" clId="Web-{B6F1A1D8-1044-F849-8DAC-3E54E4266F92}"/>
    <pc:docChg chg="modSld">
      <pc:chgData name="Juanpablo Acuna Haro" userId="S::ju.acunah@profesor.duoc.cl::f3be1a7b-23c2-4c04-9128-ec6a6abe027a" providerId="AD" clId="Web-{B6F1A1D8-1044-F849-8DAC-3E54E4266F92}" dt="2024-01-11T18:45:06.170" v="10" actId="20577"/>
      <pc:docMkLst>
        <pc:docMk/>
      </pc:docMkLst>
      <pc:sldChg chg="modSp">
        <pc:chgData name="Juanpablo Acuna Haro" userId="S::ju.acunah@profesor.duoc.cl::f3be1a7b-23c2-4c04-9128-ec6a6abe027a" providerId="AD" clId="Web-{B6F1A1D8-1044-F849-8DAC-3E54E4266F92}" dt="2024-01-11T18:45:06.170" v="10" actId="20577"/>
        <pc:sldMkLst>
          <pc:docMk/>
          <pc:sldMk cId="0" sldId="258"/>
        </pc:sldMkLst>
        <pc:spChg chg="mod">
          <ac:chgData name="Juanpablo Acuna Haro" userId="S::ju.acunah@profesor.duoc.cl::f3be1a7b-23c2-4c04-9128-ec6a6abe027a" providerId="AD" clId="Web-{B6F1A1D8-1044-F849-8DAC-3E54E4266F92}" dt="2024-01-11T18:44:42.998" v="3" actId="20577"/>
          <ac:spMkLst>
            <pc:docMk/>
            <pc:sldMk cId="0" sldId="258"/>
            <ac:spMk id="10" creationId="{00000000-0000-0000-0000-000000000000}"/>
          </ac:spMkLst>
        </pc:spChg>
        <pc:spChg chg="mod">
          <ac:chgData name="Juanpablo Acuna Haro" userId="S::ju.acunah@profesor.duoc.cl::f3be1a7b-23c2-4c04-9128-ec6a6abe027a" providerId="AD" clId="Web-{B6F1A1D8-1044-F849-8DAC-3E54E4266F92}" dt="2024-01-11T18:45:06.170" v="10" actId="20577"/>
          <ac:spMkLst>
            <pc:docMk/>
            <pc:sldMk cId="0" sldId="258"/>
            <ac:spMk id="11" creationId="{00000000-0000-0000-0000-000000000000}"/>
          </ac:spMkLst>
        </pc:spChg>
      </pc:sldChg>
      <pc:sldChg chg="modSp">
        <pc:chgData name="Juanpablo Acuna Haro" userId="S::ju.acunah@profesor.duoc.cl::f3be1a7b-23c2-4c04-9128-ec6a6abe027a" providerId="AD" clId="Web-{B6F1A1D8-1044-F849-8DAC-3E54E4266F92}" dt="2024-01-11T18:45:03.186" v="9" actId="20577"/>
        <pc:sldMkLst>
          <pc:docMk/>
          <pc:sldMk cId="0" sldId="259"/>
        </pc:sldMkLst>
        <pc:spChg chg="mod">
          <ac:chgData name="Juanpablo Acuna Haro" userId="S::ju.acunah@profesor.duoc.cl::f3be1a7b-23c2-4c04-9128-ec6a6abe027a" providerId="AD" clId="Web-{B6F1A1D8-1044-F849-8DAC-3E54E4266F92}" dt="2024-01-11T18:45:03.186" v="9" actId="20577"/>
          <ac:spMkLst>
            <pc:docMk/>
            <pc:sldMk cId="0" sldId="259"/>
            <ac:spMk id="9" creationId="{00000000-0000-0000-0000-000000000000}"/>
          </ac:spMkLst>
        </pc:spChg>
      </pc:sldChg>
    </pc:docChg>
  </pc:docChgLst>
  <pc:docChgLst>
    <pc:chgData name="Alicia Zambrano B." userId="S::azambranob@duoc.cl::eaca8ede-10c1-4fdb-aeec-ecec6b688727" providerId="AD" clId="Web-{A1E2B8AC-499F-9511-FDD2-A44C4E8F8192}"/>
    <pc:docChg chg="modSld">
      <pc:chgData name="Alicia Zambrano B." userId="S::azambranob@duoc.cl::eaca8ede-10c1-4fdb-aeec-ecec6b688727" providerId="AD" clId="Web-{A1E2B8AC-499F-9511-FDD2-A44C4E8F8192}" dt="2024-01-08T12:51:53.144" v="3" actId="1076"/>
      <pc:docMkLst>
        <pc:docMk/>
      </pc:docMkLst>
      <pc:sldChg chg="delSp modSp">
        <pc:chgData name="Alicia Zambrano B." userId="S::azambranob@duoc.cl::eaca8ede-10c1-4fdb-aeec-ecec6b688727" providerId="AD" clId="Web-{A1E2B8AC-499F-9511-FDD2-A44C4E8F8192}" dt="2024-01-08T12:51:53.144" v="3" actId="1076"/>
        <pc:sldMkLst>
          <pc:docMk/>
          <pc:sldMk cId="0" sldId="256"/>
        </pc:sldMkLst>
        <pc:spChg chg="mod">
          <ac:chgData name="Alicia Zambrano B." userId="S::azambranob@duoc.cl::eaca8ede-10c1-4fdb-aeec-ecec6b688727" providerId="AD" clId="Web-{A1E2B8AC-499F-9511-FDD2-A44C4E8F8192}" dt="2024-01-08T12:51:53.144" v="3" actId="1076"/>
          <ac:spMkLst>
            <pc:docMk/>
            <pc:sldMk cId="0" sldId="256"/>
            <ac:spMk id="2" creationId="{00000000-0000-0000-0000-000000000000}"/>
          </ac:spMkLst>
        </pc:spChg>
        <pc:spChg chg="del mod">
          <ac:chgData name="Alicia Zambrano B." userId="S::azambranob@duoc.cl::eaca8ede-10c1-4fdb-aeec-ecec6b688727" providerId="AD" clId="Web-{A1E2B8AC-499F-9511-FDD2-A44C4E8F8192}" dt="2024-01-08T12:51:53.003" v="2"/>
          <ac:spMkLst>
            <pc:docMk/>
            <pc:sldMk cId="0" sldId="256"/>
            <ac:spMk id="4" creationId="{00000000-0000-0000-0000-000000000000}"/>
          </ac:spMkLst>
        </pc:spChg>
      </pc:sldChg>
    </pc:docChg>
  </pc:docChgLst>
  <pc:docChgLst>
    <pc:chgData clId="Web-{A1E2B8AC-499F-9511-FDD2-A44C4E8F8192}"/>
    <pc:docChg chg="addSld delSld">
      <pc:chgData name="" userId="" providerId="" clId="Web-{A1E2B8AC-499F-9511-FDD2-A44C4E8F8192}" dt="2024-01-08T12:51:45.112" v="1"/>
      <pc:docMkLst>
        <pc:docMk/>
      </pc:docMkLst>
      <pc:sldChg chg="add del">
        <pc:chgData name="" userId="" providerId="" clId="Web-{A1E2B8AC-499F-9511-FDD2-A44C4E8F8192}" dt="2024-01-08T12:51:45.112" v="1"/>
        <pc:sldMkLst>
          <pc:docMk/>
          <pc:sldMk cId="0" sldId="256"/>
        </pc:sldMkLst>
      </pc:sldChg>
    </pc:docChg>
  </pc:docChgLst>
</pc:chgInfo>
</file>

<file path=ppt/media/image1.png>
</file>

<file path=ppt/media/image10.png>
</file>

<file path=ppt/media/image11.jpeg>
</file>

<file path=ppt/media/image12.png>
</file>

<file path=ppt/media/image13.png>
</file>

<file path=ppt/media/image14.svg>
</file>

<file path=ppt/media/image15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biblioteca.duoc.cl.webezproxy.duoc.cl/bdigital/elibros/a50155-Programacion_en_Python/" TargetMode="External"/><Relationship Id="rId13" Type="http://schemas.openxmlformats.org/officeDocument/2006/relationships/hyperlink" Target="https://codigofacilito.com/cursos/Python" TargetMode="External"/><Relationship Id="rId3" Type="http://schemas.openxmlformats.org/officeDocument/2006/relationships/image" Target="../media/image14.svg"/><Relationship Id="rId7" Type="http://schemas.openxmlformats.org/officeDocument/2006/relationships/hyperlink" Target="http://biblioteca.duoc.cl.webezproxy.duoc.cl/bdigital/elibros/a48069-Algoritmos/" TargetMode="External"/><Relationship Id="rId12" Type="http://schemas.openxmlformats.org/officeDocument/2006/relationships/hyperlink" Target="https://www.w3schools.com/python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hyperlink" Target="https://www.amazon.com/Python-Programming-Beginner-Intermediate-Days-ebook/dp/B07MVJZZFZ" TargetMode="External"/><Relationship Id="rId5" Type="http://schemas.openxmlformats.org/officeDocument/2006/relationships/image" Target="../media/image7.svg"/><Relationship Id="rId10" Type="http://schemas.openxmlformats.org/officeDocument/2006/relationships/hyperlink" Target="https://www.amazon.com/Python-%C3%81ngel-Pablo-Hinojosa-Guti%C3%A9rrez/dp/8499646115" TargetMode="External"/><Relationship Id="rId4" Type="http://schemas.openxmlformats.org/officeDocument/2006/relationships/image" Target="../media/image6.png"/><Relationship Id="rId9" Type="http://schemas.openxmlformats.org/officeDocument/2006/relationships/hyperlink" Target="http://biblioteca.duoc.cl.webezproxy.duoc.cl/bdigital/elibros/a47785-Aprende%20a%20programar/" TargetMode="External"/><Relationship Id="rId14" Type="http://schemas.openxmlformats.org/officeDocument/2006/relationships/hyperlink" Target="http://www.horadelcodigo.cl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82003"/>
            <a:ext cx="18285758" cy="10285737"/>
          </a:xfrm>
          <a:custGeom>
            <a:avLst/>
            <a:gdLst/>
            <a:ahLst/>
            <a:cxnLst/>
            <a:rect l="l" t="t" r="r" b="b"/>
            <a:pathLst>
              <a:path w="18285758" h="10285737">
                <a:moveTo>
                  <a:pt x="0" y="0"/>
                </a:moveTo>
                <a:lnTo>
                  <a:pt x="18285758" y="0"/>
                </a:lnTo>
                <a:lnTo>
                  <a:pt x="18285758" y="10285737"/>
                </a:lnTo>
                <a:lnTo>
                  <a:pt x="0" y="102857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627835" y="7363457"/>
            <a:ext cx="8732498" cy="16622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7"/>
              </a:lnSpc>
            </a:pPr>
            <a:r>
              <a:rPr lang="en-US" sz="3456" spc="-9" dirty="0" err="1">
                <a:solidFill>
                  <a:srgbClr val="FFFFFF"/>
                </a:solidFill>
                <a:latin typeface="Arial Bold"/>
              </a:rPr>
              <a:t>Fundamentos</a:t>
            </a:r>
            <a:r>
              <a:rPr lang="en-US" sz="3456" spc="-9" dirty="0">
                <a:solidFill>
                  <a:srgbClr val="FFFFFF"/>
                </a:solidFill>
                <a:latin typeface="Arial Bold"/>
              </a:rPr>
              <a:t> de </a:t>
            </a:r>
            <a:r>
              <a:rPr lang="en-US" sz="3456" spc="-9" dirty="0" err="1">
                <a:solidFill>
                  <a:srgbClr val="FFFFFF"/>
                </a:solidFill>
                <a:latin typeface="Arial Bold"/>
              </a:rPr>
              <a:t>Programación</a:t>
            </a:r>
            <a:r>
              <a:rPr lang="en-US" sz="3456" spc="-9" dirty="0">
                <a:solidFill>
                  <a:srgbClr val="FFFFFF"/>
                </a:solidFill>
                <a:latin typeface="Arial Bold"/>
              </a:rPr>
              <a:t> FPY</a:t>
            </a:r>
          </a:p>
          <a:p>
            <a:pPr algn="l">
              <a:lnSpc>
                <a:spcPts val="4147"/>
              </a:lnSpc>
            </a:pPr>
            <a:r>
              <a:rPr lang="en-US" sz="3456" spc="-9" dirty="0" err="1">
                <a:solidFill>
                  <a:srgbClr val="FFFFFF"/>
                </a:solidFill>
                <a:latin typeface="Arial"/>
              </a:rPr>
              <a:t>Reflexión</a:t>
            </a:r>
            <a:r>
              <a:rPr lang="en-US" sz="3456" spc="-9" dirty="0">
                <a:solidFill>
                  <a:srgbClr val="FFFFFF"/>
                </a:solidFill>
                <a:latin typeface="Arial"/>
              </a:rPr>
              <a:t> de </a:t>
            </a:r>
            <a:r>
              <a:rPr lang="en-US" sz="3456" spc="-9" dirty="0" err="1">
                <a:solidFill>
                  <a:srgbClr val="FFFFFF"/>
                </a:solidFill>
                <a:latin typeface="Arial"/>
              </a:rPr>
              <a:t>actividades</a:t>
            </a:r>
            <a:r>
              <a:rPr lang="en-US" sz="3456" spc="-9" dirty="0">
                <a:solidFill>
                  <a:srgbClr val="FFFFFF"/>
                </a:solidFill>
                <a:latin typeface="Arial"/>
              </a:rPr>
              <a:t> </a:t>
            </a:r>
          </a:p>
          <a:p>
            <a:pPr algn="l">
              <a:lnSpc>
                <a:spcPts val="4147"/>
              </a:lnSpc>
            </a:pPr>
            <a:endParaRPr lang="en-US" sz="3456" spc="-9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90521" cy="10283060"/>
          </a:xfrm>
          <a:custGeom>
            <a:avLst/>
            <a:gdLst/>
            <a:ahLst/>
            <a:cxnLst/>
            <a:rect l="l" t="t" r="r" b="b"/>
            <a:pathLst>
              <a:path w="18290521" h="10283060">
                <a:moveTo>
                  <a:pt x="0" y="0"/>
                </a:moveTo>
                <a:lnTo>
                  <a:pt x="18290521" y="0"/>
                </a:lnTo>
                <a:lnTo>
                  <a:pt x="18290521" y="10283060"/>
                </a:lnTo>
                <a:lnTo>
                  <a:pt x="0" y="10283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1028700"/>
            <a:ext cx="3926323" cy="7710963"/>
          </a:xfrm>
          <a:custGeom>
            <a:avLst/>
            <a:gdLst/>
            <a:ahLst/>
            <a:cxnLst/>
            <a:rect l="l" t="t" r="r" b="b"/>
            <a:pathLst>
              <a:path w="3926323" h="7710963">
                <a:moveTo>
                  <a:pt x="0" y="0"/>
                </a:moveTo>
                <a:lnTo>
                  <a:pt x="3926323" y="0"/>
                </a:lnTo>
                <a:lnTo>
                  <a:pt x="3926323" y="7710963"/>
                </a:lnTo>
                <a:lnTo>
                  <a:pt x="0" y="77109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57113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801150" y="5036755"/>
            <a:ext cx="6344111" cy="314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039"/>
              </a:lnSpc>
            </a:pPr>
            <a:r>
              <a:rPr lang="en-US" sz="5033">
                <a:solidFill>
                  <a:srgbClr val="000000"/>
                </a:solidFill>
                <a:latin typeface="Arial Bold"/>
              </a:rPr>
              <a:t>Reflexionemos sobre las actividades realizadas.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775" y="596752"/>
            <a:ext cx="2040471" cy="964502"/>
            <a:chOff x="0" y="0"/>
            <a:chExt cx="2720628" cy="128600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20594" cy="1285494"/>
            </a:xfrm>
            <a:custGeom>
              <a:avLst/>
              <a:gdLst/>
              <a:ahLst/>
              <a:cxnLst/>
              <a:rect l="l" t="t" r="r" b="b"/>
              <a:pathLst>
                <a:path w="2720594" h="1285494">
                  <a:moveTo>
                    <a:pt x="2720594" y="0"/>
                  </a:moveTo>
                  <a:lnTo>
                    <a:pt x="0" y="0"/>
                  </a:lnTo>
                  <a:lnTo>
                    <a:pt x="0" y="1285494"/>
                  </a:lnTo>
                  <a:lnTo>
                    <a:pt x="2720594" y="1285494"/>
                  </a:lnTo>
                  <a:lnTo>
                    <a:pt x="2720594" y="0"/>
                  </a:lnTo>
                  <a:close/>
                </a:path>
              </a:pathLst>
            </a:custGeom>
            <a:solidFill>
              <a:srgbClr val="257CE1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5405859" y="9279220"/>
            <a:ext cx="1433470" cy="464925"/>
          </a:xfrm>
          <a:custGeom>
            <a:avLst/>
            <a:gdLst/>
            <a:ahLst/>
            <a:cxnLst/>
            <a:rect l="l" t="t" r="r" b="b"/>
            <a:pathLst>
              <a:path w="1433470" h="464925">
                <a:moveTo>
                  <a:pt x="0" y="0"/>
                </a:moveTo>
                <a:lnTo>
                  <a:pt x="1433470" y="0"/>
                </a:lnTo>
                <a:lnTo>
                  <a:pt x="1433470" y="464925"/>
                </a:lnTo>
                <a:lnTo>
                  <a:pt x="0" y="4649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6938511" y="9318328"/>
            <a:ext cx="344218" cy="427384"/>
            <a:chOff x="0" y="0"/>
            <a:chExt cx="458957" cy="56984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58470" cy="569849"/>
            </a:xfrm>
            <a:custGeom>
              <a:avLst/>
              <a:gdLst/>
              <a:ahLst/>
              <a:cxnLst/>
              <a:rect l="l" t="t" r="r" b="b"/>
              <a:pathLst>
                <a:path w="458470" h="569849">
                  <a:moveTo>
                    <a:pt x="458343" y="0"/>
                  </a:moveTo>
                  <a:lnTo>
                    <a:pt x="331851" y="0"/>
                  </a:lnTo>
                  <a:lnTo>
                    <a:pt x="331851" y="322707"/>
                  </a:lnTo>
                  <a:lnTo>
                    <a:pt x="325120" y="387223"/>
                  </a:lnTo>
                  <a:lnTo>
                    <a:pt x="305308" y="432689"/>
                  </a:lnTo>
                  <a:lnTo>
                    <a:pt x="272923" y="459486"/>
                  </a:lnTo>
                  <a:lnTo>
                    <a:pt x="228727" y="468249"/>
                  </a:lnTo>
                  <a:lnTo>
                    <a:pt x="185547" y="459105"/>
                  </a:lnTo>
                  <a:lnTo>
                    <a:pt x="153670" y="431673"/>
                  </a:lnTo>
                  <a:lnTo>
                    <a:pt x="133985" y="386207"/>
                  </a:lnTo>
                  <a:lnTo>
                    <a:pt x="127254" y="322707"/>
                  </a:lnTo>
                  <a:lnTo>
                    <a:pt x="127254" y="0"/>
                  </a:lnTo>
                  <a:lnTo>
                    <a:pt x="0" y="0"/>
                  </a:lnTo>
                  <a:lnTo>
                    <a:pt x="0" y="312801"/>
                  </a:lnTo>
                  <a:lnTo>
                    <a:pt x="5080" y="383413"/>
                  </a:lnTo>
                  <a:lnTo>
                    <a:pt x="19812" y="441960"/>
                  </a:lnTo>
                  <a:lnTo>
                    <a:pt x="43942" y="489077"/>
                  </a:lnTo>
                  <a:lnTo>
                    <a:pt x="76962" y="525018"/>
                  </a:lnTo>
                  <a:lnTo>
                    <a:pt x="118364" y="550164"/>
                  </a:lnTo>
                  <a:lnTo>
                    <a:pt x="167767" y="565023"/>
                  </a:lnTo>
                  <a:lnTo>
                    <a:pt x="224790" y="569849"/>
                  </a:lnTo>
                  <a:lnTo>
                    <a:pt x="283845" y="564769"/>
                  </a:lnTo>
                  <a:lnTo>
                    <a:pt x="335153" y="549529"/>
                  </a:lnTo>
                  <a:lnTo>
                    <a:pt x="378206" y="523875"/>
                  </a:lnTo>
                  <a:lnTo>
                    <a:pt x="412623" y="487680"/>
                  </a:lnTo>
                  <a:lnTo>
                    <a:pt x="437769" y="440817"/>
                  </a:lnTo>
                  <a:lnTo>
                    <a:pt x="453263" y="383159"/>
                  </a:lnTo>
                  <a:lnTo>
                    <a:pt x="458470" y="314579"/>
                  </a:lnTo>
                  <a:lnTo>
                    <a:pt x="45847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7" name="Freeform 7"/>
          <p:cNvSpPr/>
          <p:nvPr/>
        </p:nvSpPr>
        <p:spPr>
          <a:xfrm>
            <a:off x="17329950" y="9311467"/>
            <a:ext cx="333244" cy="434315"/>
          </a:xfrm>
          <a:custGeom>
            <a:avLst/>
            <a:gdLst/>
            <a:ahLst/>
            <a:cxnLst/>
            <a:rect l="l" t="t" r="r" b="b"/>
            <a:pathLst>
              <a:path w="333244" h="434315">
                <a:moveTo>
                  <a:pt x="0" y="0"/>
                </a:moveTo>
                <a:lnTo>
                  <a:pt x="333244" y="0"/>
                </a:lnTo>
                <a:lnTo>
                  <a:pt x="333244" y="434315"/>
                </a:lnTo>
                <a:lnTo>
                  <a:pt x="0" y="4343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7616190" y="9202268"/>
            <a:ext cx="102139" cy="102110"/>
          </a:xfrm>
          <a:custGeom>
            <a:avLst/>
            <a:gdLst/>
            <a:ahLst/>
            <a:cxnLst/>
            <a:rect l="l" t="t" r="r" b="b"/>
            <a:pathLst>
              <a:path w="102139" h="102110">
                <a:moveTo>
                  <a:pt x="0" y="0"/>
                </a:moveTo>
                <a:lnTo>
                  <a:pt x="102139" y="0"/>
                </a:lnTo>
                <a:lnTo>
                  <a:pt x="102139" y="102110"/>
                </a:lnTo>
                <a:lnTo>
                  <a:pt x="0" y="10211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4" b="-14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1742481" y="2025681"/>
            <a:ext cx="6235638" cy="6235638"/>
          </a:xfrm>
          <a:custGeom>
            <a:avLst/>
            <a:gdLst/>
            <a:ahLst/>
            <a:cxnLst/>
            <a:rect l="l" t="t" r="r" b="b"/>
            <a:pathLst>
              <a:path w="6235638" h="6235638">
                <a:moveTo>
                  <a:pt x="0" y="0"/>
                </a:moveTo>
                <a:lnTo>
                  <a:pt x="6235639" y="0"/>
                </a:lnTo>
                <a:lnTo>
                  <a:pt x="6235639" y="6235638"/>
                </a:lnTo>
                <a:lnTo>
                  <a:pt x="0" y="623563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2212002" y="554689"/>
            <a:ext cx="15451191" cy="666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38"/>
              </a:lnSpc>
            </a:pPr>
            <a:r>
              <a:rPr lang="es-419" sz="4350">
                <a:solidFill>
                  <a:srgbClr val="000000"/>
                </a:solidFill>
                <a:latin typeface="Consolas"/>
              </a:rPr>
              <a:t>Conectemos la teoría y la práctica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67169" y="2507533"/>
            <a:ext cx="10975312" cy="6332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99085" lvl="1" indent="-149225" algn="l">
              <a:lnSpc>
                <a:spcPts val="3274"/>
              </a:lnSpc>
              <a:buFont typeface="Arial"/>
              <a:buChar char="•"/>
            </a:pPr>
            <a:r>
              <a:rPr lang="es-419" sz="2700" dirty="0">
                <a:latin typeface="Consolas"/>
              </a:rPr>
              <a:t>¿Cómo la presentación Algoritmos (PPT 1.1.1) y las analogías cotidianas ayudaron a comprender el concepto de algoritmo?</a:t>
            </a:r>
          </a:p>
          <a:p>
            <a:pPr marL="299085" lvl="1" indent="-149225" algn="l">
              <a:lnSpc>
                <a:spcPts val="3274"/>
              </a:lnSpc>
            </a:pPr>
            <a:endParaRPr lang="es-419" sz="2700" dirty="0">
              <a:latin typeface="Consolas"/>
            </a:endParaRPr>
          </a:p>
          <a:p>
            <a:pPr marL="299085" lvl="1" indent="-149225" algn="l">
              <a:lnSpc>
                <a:spcPts val="3274"/>
              </a:lnSpc>
              <a:buFont typeface="Arial"/>
              <a:buChar char="•"/>
            </a:pPr>
            <a:r>
              <a:rPr lang="es-419" sz="2700" dirty="0">
                <a:latin typeface="Consolas"/>
              </a:rPr>
              <a:t>¿Hubo alguna analogía en particular que les resultara especialmente clara o útil?</a:t>
            </a:r>
          </a:p>
          <a:p>
            <a:pPr marL="299085" lvl="1" indent="-149225" algn="l">
              <a:lnSpc>
                <a:spcPts val="3274"/>
              </a:lnSpc>
            </a:pPr>
            <a:endParaRPr lang="es-419" sz="2700" dirty="0">
              <a:latin typeface="Consolas"/>
            </a:endParaRPr>
          </a:p>
          <a:p>
            <a:pPr marL="299085" lvl="1" indent="-149225" algn="l">
              <a:lnSpc>
                <a:spcPts val="3274"/>
              </a:lnSpc>
              <a:buFont typeface="Arial"/>
              <a:buChar char="•"/>
            </a:pPr>
            <a:r>
              <a:rPr lang="es-419" sz="2700" dirty="0">
                <a:latin typeface="Consolas"/>
              </a:rPr>
              <a:t>¿Pudieron asociar de manera efectiva los conceptos teóricos con la práctica de la actividad "Receta para mi robot"?</a:t>
            </a:r>
          </a:p>
          <a:p>
            <a:pPr marL="299085" lvl="1" indent="-149225" algn="l">
              <a:lnSpc>
                <a:spcPts val="3274"/>
              </a:lnSpc>
            </a:pPr>
            <a:endParaRPr lang="es-419" sz="2700" dirty="0">
              <a:latin typeface="Consolas"/>
            </a:endParaRPr>
          </a:p>
          <a:p>
            <a:pPr marL="299085" lvl="1" indent="-149225" algn="l">
              <a:lnSpc>
                <a:spcPts val="3274"/>
              </a:lnSpc>
              <a:buFont typeface="Arial"/>
              <a:buChar char="•"/>
            </a:pPr>
            <a:r>
              <a:rPr lang="es-419" sz="2700" dirty="0">
                <a:latin typeface="Consolas"/>
              </a:rPr>
              <a:t>¿El ambiente de aprendizaje facilitó la expresión de ideas y la resolución conjunta de problemas?</a:t>
            </a:r>
          </a:p>
          <a:p>
            <a:pPr marL="299085" lvl="1" indent="-149225" algn="l">
              <a:lnSpc>
                <a:spcPts val="3274"/>
              </a:lnSpc>
            </a:pPr>
            <a:endParaRPr lang="en-US" sz="2728">
              <a:solidFill>
                <a:srgbClr val="374151"/>
              </a:solidFill>
              <a:latin typeface="Consolas"/>
            </a:endParaRPr>
          </a:p>
          <a:p>
            <a:pPr marL="299085" lvl="1" indent="-149225" algn="l">
              <a:lnSpc>
                <a:spcPts val="3274"/>
              </a:lnSpc>
            </a:pPr>
            <a:endParaRPr lang="en-US" sz="2728">
              <a:solidFill>
                <a:srgbClr val="374151"/>
              </a:solidFill>
              <a:latin typeface="Consola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775" y="596752"/>
            <a:ext cx="2040471" cy="964502"/>
            <a:chOff x="0" y="0"/>
            <a:chExt cx="2720628" cy="128600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20594" cy="1285494"/>
            </a:xfrm>
            <a:custGeom>
              <a:avLst/>
              <a:gdLst/>
              <a:ahLst/>
              <a:cxnLst/>
              <a:rect l="l" t="t" r="r" b="b"/>
              <a:pathLst>
                <a:path w="2720594" h="1285494">
                  <a:moveTo>
                    <a:pt x="2720594" y="0"/>
                  </a:moveTo>
                  <a:lnTo>
                    <a:pt x="0" y="0"/>
                  </a:lnTo>
                  <a:lnTo>
                    <a:pt x="0" y="1285494"/>
                  </a:lnTo>
                  <a:lnTo>
                    <a:pt x="2720594" y="1285494"/>
                  </a:lnTo>
                  <a:lnTo>
                    <a:pt x="2720594" y="0"/>
                  </a:lnTo>
                  <a:close/>
                </a:path>
              </a:pathLst>
            </a:custGeom>
            <a:solidFill>
              <a:srgbClr val="257CE1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5405859" y="9279220"/>
            <a:ext cx="1433470" cy="464925"/>
          </a:xfrm>
          <a:custGeom>
            <a:avLst/>
            <a:gdLst/>
            <a:ahLst/>
            <a:cxnLst/>
            <a:rect l="l" t="t" r="r" b="b"/>
            <a:pathLst>
              <a:path w="1433470" h="464925">
                <a:moveTo>
                  <a:pt x="0" y="0"/>
                </a:moveTo>
                <a:lnTo>
                  <a:pt x="1433470" y="0"/>
                </a:lnTo>
                <a:lnTo>
                  <a:pt x="1433470" y="464925"/>
                </a:lnTo>
                <a:lnTo>
                  <a:pt x="0" y="4649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6938511" y="9318328"/>
            <a:ext cx="344218" cy="427384"/>
            <a:chOff x="0" y="0"/>
            <a:chExt cx="458957" cy="56984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58470" cy="569849"/>
            </a:xfrm>
            <a:custGeom>
              <a:avLst/>
              <a:gdLst/>
              <a:ahLst/>
              <a:cxnLst/>
              <a:rect l="l" t="t" r="r" b="b"/>
              <a:pathLst>
                <a:path w="458470" h="569849">
                  <a:moveTo>
                    <a:pt x="458343" y="0"/>
                  </a:moveTo>
                  <a:lnTo>
                    <a:pt x="331851" y="0"/>
                  </a:lnTo>
                  <a:lnTo>
                    <a:pt x="331851" y="322707"/>
                  </a:lnTo>
                  <a:lnTo>
                    <a:pt x="325120" y="387223"/>
                  </a:lnTo>
                  <a:lnTo>
                    <a:pt x="305308" y="432689"/>
                  </a:lnTo>
                  <a:lnTo>
                    <a:pt x="272923" y="459486"/>
                  </a:lnTo>
                  <a:lnTo>
                    <a:pt x="228727" y="468249"/>
                  </a:lnTo>
                  <a:lnTo>
                    <a:pt x="185547" y="459105"/>
                  </a:lnTo>
                  <a:lnTo>
                    <a:pt x="153670" y="431673"/>
                  </a:lnTo>
                  <a:lnTo>
                    <a:pt x="133985" y="386207"/>
                  </a:lnTo>
                  <a:lnTo>
                    <a:pt x="127254" y="322707"/>
                  </a:lnTo>
                  <a:lnTo>
                    <a:pt x="127254" y="0"/>
                  </a:lnTo>
                  <a:lnTo>
                    <a:pt x="0" y="0"/>
                  </a:lnTo>
                  <a:lnTo>
                    <a:pt x="0" y="312801"/>
                  </a:lnTo>
                  <a:lnTo>
                    <a:pt x="5080" y="383413"/>
                  </a:lnTo>
                  <a:lnTo>
                    <a:pt x="19812" y="441960"/>
                  </a:lnTo>
                  <a:lnTo>
                    <a:pt x="43942" y="489077"/>
                  </a:lnTo>
                  <a:lnTo>
                    <a:pt x="76962" y="525018"/>
                  </a:lnTo>
                  <a:lnTo>
                    <a:pt x="118364" y="550164"/>
                  </a:lnTo>
                  <a:lnTo>
                    <a:pt x="167767" y="565023"/>
                  </a:lnTo>
                  <a:lnTo>
                    <a:pt x="224790" y="569849"/>
                  </a:lnTo>
                  <a:lnTo>
                    <a:pt x="283845" y="564769"/>
                  </a:lnTo>
                  <a:lnTo>
                    <a:pt x="335153" y="549529"/>
                  </a:lnTo>
                  <a:lnTo>
                    <a:pt x="378206" y="523875"/>
                  </a:lnTo>
                  <a:lnTo>
                    <a:pt x="412623" y="487680"/>
                  </a:lnTo>
                  <a:lnTo>
                    <a:pt x="437769" y="440817"/>
                  </a:lnTo>
                  <a:lnTo>
                    <a:pt x="453263" y="383159"/>
                  </a:lnTo>
                  <a:lnTo>
                    <a:pt x="458470" y="314579"/>
                  </a:lnTo>
                  <a:lnTo>
                    <a:pt x="45847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7" name="Freeform 7"/>
          <p:cNvSpPr/>
          <p:nvPr/>
        </p:nvSpPr>
        <p:spPr>
          <a:xfrm>
            <a:off x="17329950" y="9311467"/>
            <a:ext cx="333244" cy="434315"/>
          </a:xfrm>
          <a:custGeom>
            <a:avLst/>
            <a:gdLst/>
            <a:ahLst/>
            <a:cxnLst/>
            <a:rect l="l" t="t" r="r" b="b"/>
            <a:pathLst>
              <a:path w="333244" h="434315">
                <a:moveTo>
                  <a:pt x="0" y="0"/>
                </a:moveTo>
                <a:lnTo>
                  <a:pt x="333244" y="0"/>
                </a:lnTo>
                <a:lnTo>
                  <a:pt x="333244" y="434315"/>
                </a:lnTo>
                <a:lnTo>
                  <a:pt x="0" y="4343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7616190" y="9202268"/>
            <a:ext cx="102139" cy="102110"/>
          </a:xfrm>
          <a:custGeom>
            <a:avLst/>
            <a:gdLst/>
            <a:ahLst/>
            <a:cxnLst/>
            <a:rect l="l" t="t" r="r" b="b"/>
            <a:pathLst>
              <a:path w="102139" h="102110">
                <a:moveTo>
                  <a:pt x="0" y="0"/>
                </a:moveTo>
                <a:lnTo>
                  <a:pt x="102139" y="0"/>
                </a:lnTo>
                <a:lnTo>
                  <a:pt x="102139" y="102110"/>
                </a:lnTo>
                <a:lnTo>
                  <a:pt x="0" y="10211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4" b="-14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740050" y="2001933"/>
            <a:ext cx="10975312" cy="8730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79400" lvl="1" indent="-139700" algn="l">
              <a:lnSpc>
                <a:spcPts val="3055"/>
              </a:lnSpc>
              <a:buFont typeface="Arial"/>
              <a:buChar char="•"/>
            </a:pPr>
            <a:r>
              <a:rPr lang="en-US" sz="2500" dirty="0">
                <a:latin typeface="Consolas"/>
              </a:rPr>
              <a:t>¿</a:t>
            </a:r>
            <a:r>
              <a:rPr lang="en-US" sz="2500" err="1">
                <a:latin typeface="Consolas"/>
              </a:rPr>
              <a:t>Qué</a:t>
            </a:r>
            <a:r>
              <a:rPr lang="en-US" sz="2500" dirty="0">
                <a:latin typeface="Consolas"/>
              </a:rPr>
              <a:t> tan </a:t>
            </a:r>
            <a:r>
              <a:rPr lang="en-US" sz="2500" err="1">
                <a:latin typeface="Consolas"/>
              </a:rPr>
              <a:t>fácil</a:t>
            </a:r>
            <a:r>
              <a:rPr lang="en-US" sz="2500" dirty="0">
                <a:latin typeface="Consolas"/>
              </a:rPr>
              <a:t> o </a:t>
            </a:r>
            <a:r>
              <a:rPr lang="en-US" sz="2500" err="1">
                <a:latin typeface="Consolas"/>
              </a:rPr>
              <a:t>difícil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fue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desarrollar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el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algoritmo</a:t>
            </a:r>
            <a:r>
              <a:rPr lang="en-US" sz="2500" dirty="0">
                <a:latin typeface="Consolas"/>
              </a:rPr>
              <a:t> para la </a:t>
            </a:r>
            <a:r>
              <a:rPr lang="en-US" sz="2500" err="1">
                <a:latin typeface="Consolas"/>
              </a:rPr>
              <a:t>rutina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diaria</a:t>
            </a:r>
            <a:r>
              <a:rPr lang="en-US" sz="2500" dirty="0">
                <a:latin typeface="Consolas"/>
              </a:rPr>
              <a:t> del robot?</a:t>
            </a:r>
          </a:p>
          <a:p>
            <a:pPr marL="279400" lvl="1" indent="-139700" algn="l">
              <a:lnSpc>
                <a:spcPts val="3055"/>
              </a:lnSpc>
            </a:pPr>
            <a:endParaRPr lang="en-US" sz="2500" dirty="0">
              <a:latin typeface="Consolas"/>
            </a:endParaRPr>
          </a:p>
          <a:p>
            <a:pPr marL="279400" lvl="1" indent="-139700" algn="l">
              <a:lnSpc>
                <a:spcPts val="3055"/>
              </a:lnSpc>
            </a:pPr>
            <a:endParaRPr lang="en-US" sz="2500" dirty="0">
              <a:latin typeface="Consolas"/>
            </a:endParaRPr>
          </a:p>
          <a:p>
            <a:pPr marL="279400" lvl="1" indent="-139700" algn="l">
              <a:lnSpc>
                <a:spcPts val="3055"/>
              </a:lnSpc>
              <a:buFont typeface="Arial"/>
              <a:buChar char="•"/>
            </a:pPr>
            <a:r>
              <a:rPr lang="en-US" sz="2500" dirty="0">
                <a:latin typeface="Consolas"/>
              </a:rPr>
              <a:t>¿</a:t>
            </a:r>
            <a:r>
              <a:rPr lang="en-US" sz="2500" err="1">
                <a:latin typeface="Consolas"/>
              </a:rPr>
              <a:t>Qué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desafíos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enfrentaron</a:t>
            </a:r>
            <a:r>
              <a:rPr lang="en-US" sz="2500" dirty="0">
                <a:latin typeface="Consolas"/>
              </a:rPr>
              <a:t> al </a:t>
            </a:r>
            <a:r>
              <a:rPr lang="en-US" sz="2500" err="1">
                <a:latin typeface="Consolas"/>
              </a:rPr>
              <a:t>identificar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problemas</a:t>
            </a:r>
            <a:r>
              <a:rPr lang="en-US" sz="2500" dirty="0">
                <a:latin typeface="Consolas"/>
              </a:rPr>
              <a:t> y </a:t>
            </a:r>
            <a:r>
              <a:rPr lang="en-US" sz="2500" err="1">
                <a:latin typeface="Consolas"/>
              </a:rPr>
              <a:t>proponer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soluciones</a:t>
            </a:r>
            <a:r>
              <a:rPr lang="en-US" sz="2500" dirty="0">
                <a:latin typeface="Consolas"/>
              </a:rPr>
              <a:t>, </a:t>
            </a:r>
            <a:r>
              <a:rPr lang="en-US" sz="2500" err="1">
                <a:latin typeface="Consolas"/>
              </a:rPr>
              <a:t>especialmente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en</a:t>
            </a:r>
            <a:r>
              <a:rPr lang="en-US" sz="2500" dirty="0">
                <a:latin typeface="Consolas"/>
              </a:rPr>
              <a:t> la </a:t>
            </a:r>
            <a:r>
              <a:rPr lang="en-US" sz="2500" err="1">
                <a:latin typeface="Consolas"/>
              </a:rPr>
              <a:t>situación</a:t>
            </a:r>
            <a:r>
              <a:rPr lang="en-US" sz="2500" dirty="0">
                <a:latin typeface="Consolas"/>
              </a:rPr>
              <a:t> de la </a:t>
            </a:r>
            <a:r>
              <a:rPr lang="en-US" sz="2500" err="1">
                <a:latin typeface="Consolas"/>
              </a:rPr>
              <a:t>ducha</a:t>
            </a:r>
            <a:r>
              <a:rPr lang="en-US" sz="2500" dirty="0">
                <a:latin typeface="Consolas"/>
              </a:rPr>
              <a:t> sin </a:t>
            </a:r>
            <a:r>
              <a:rPr lang="en-US" sz="2500" err="1">
                <a:latin typeface="Consolas"/>
              </a:rPr>
              <a:t>agua</a:t>
            </a:r>
            <a:r>
              <a:rPr lang="en-US" sz="2500" dirty="0">
                <a:latin typeface="Consolas"/>
              </a:rPr>
              <a:t> caliente?</a:t>
            </a:r>
          </a:p>
          <a:p>
            <a:pPr marL="279400" lvl="1" indent="-139700" algn="l">
              <a:lnSpc>
                <a:spcPts val="3055"/>
              </a:lnSpc>
            </a:pPr>
            <a:endParaRPr lang="en-US" sz="2500" dirty="0">
              <a:latin typeface="Consolas"/>
            </a:endParaRPr>
          </a:p>
          <a:p>
            <a:pPr marL="279400" lvl="1" indent="-139700" algn="l">
              <a:lnSpc>
                <a:spcPts val="3055"/>
              </a:lnSpc>
              <a:buFont typeface="Arial"/>
              <a:buChar char="•"/>
            </a:pPr>
            <a:r>
              <a:rPr lang="en-US" sz="2500" dirty="0">
                <a:latin typeface="Consolas"/>
              </a:rPr>
              <a:t>¿</a:t>
            </a:r>
            <a:r>
              <a:rPr lang="en-US" sz="2500" err="1">
                <a:latin typeface="Consolas"/>
              </a:rPr>
              <a:t>Cómo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gestionaron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los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posibles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errores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durante</a:t>
            </a:r>
            <a:r>
              <a:rPr lang="en-US" sz="2500" dirty="0">
                <a:latin typeface="Consolas"/>
              </a:rPr>
              <a:t> la </a:t>
            </a:r>
            <a:r>
              <a:rPr lang="en-US" sz="2500" err="1">
                <a:latin typeface="Consolas"/>
              </a:rPr>
              <a:t>actividad</a:t>
            </a:r>
            <a:r>
              <a:rPr lang="en-US" sz="2500" dirty="0">
                <a:latin typeface="Consolas"/>
              </a:rPr>
              <a:t>?</a:t>
            </a:r>
          </a:p>
          <a:p>
            <a:pPr marL="279400" lvl="1" indent="-139700" algn="l">
              <a:lnSpc>
                <a:spcPts val="3055"/>
              </a:lnSpc>
            </a:pPr>
            <a:endParaRPr lang="en-US" sz="2500" dirty="0">
              <a:latin typeface="Consolas"/>
            </a:endParaRPr>
          </a:p>
          <a:p>
            <a:pPr marL="279400" lvl="1" indent="-139700" algn="l">
              <a:lnSpc>
                <a:spcPts val="3055"/>
              </a:lnSpc>
            </a:pPr>
            <a:endParaRPr lang="en-US" sz="2500" dirty="0">
              <a:latin typeface="Consolas"/>
            </a:endParaRPr>
          </a:p>
          <a:p>
            <a:pPr marL="279400" lvl="1" indent="-139700" algn="l">
              <a:lnSpc>
                <a:spcPts val="3055"/>
              </a:lnSpc>
              <a:buFont typeface="Arial"/>
              <a:buChar char="•"/>
            </a:pPr>
            <a:r>
              <a:rPr lang="en-US" sz="2500" dirty="0">
                <a:latin typeface="Consolas"/>
              </a:rPr>
              <a:t>¿</a:t>
            </a:r>
            <a:r>
              <a:rPr lang="en-US" sz="2500" err="1">
                <a:latin typeface="Consolas"/>
              </a:rPr>
              <a:t>Cómo</a:t>
            </a:r>
            <a:r>
              <a:rPr lang="en-US" sz="2500" dirty="0">
                <a:latin typeface="Consolas"/>
              </a:rPr>
              <a:t> la </a:t>
            </a:r>
            <a:r>
              <a:rPr lang="en-US" sz="2500" err="1">
                <a:latin typeface="Consolas"/>
              </a:rPr>
              <a:t>reflexión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sobre</a:t>
            </a:r>
            <a:r>
              <a:rPr lang="en-US" sz="2500" dirty="0">
                <a:latin typeface="Consolas"/>
              </a:rPr>
              <a:t> la </a:t>
            </a:r>
            <a:r>
              <a:rPr lang="en-US" sz="2500" err="1">
                <a:latin typeface="Consolas"/>
              </a:rPr>
              <a:t>actividad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contribuyó</a:t>
            </a:r>
            <a:r>
              <a:rPr lang="en-US" sz="2500" dirty="0">
                <a:latin typeface="Consolas"/>
              </a:rPr>
              <a:t> a </a:t>
            </a:r>
            <a:r>
              <a:rPr lang="en-US" sz="2500" err="1">
                <a:latin typeface="Consolas"/>
              </a:rPr>
              <a:t>reafirmar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conceptos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fundamentales</a:t>
            </a:r>
            <a:r>
              <a:rPr lang="en-US" sz="2500" dirty="0">
                <a:latin typeface="Consolas"/>
              </a:rPr>
              <a:t>?</a:t>
            </a:r>
          </a:p>
          <a:p>
            <a:pPr marL="279400" lvl="1" indent="-139700" algn="l">
              <a:lnSpc>
                <a:spcPts val="3055"/>
              </a:lnSpc>
            </a:pPr>
            <a:endParaRPr lang="en-US" sz="2500" dirty="0">
              <a:latin typeface="Consolas"/>
            </a:endParaRPr>
          </a:p>
          <a:p>
            <a:pPr marL="279400" lvl="1" indent="-139700" algn="l">
              <a:lnSpc>
                <a:spcPts val="3055"/>
              </a:lnSpc>
              <a:buFont typeface="Arial"/>
              <a:buChar char="•"/>
            </a:pPr>
            <a:r>
              <a:rPr lang="en-US" sz="2500" dirty="0">
                <a:latin typeface="Consolas"/>
              </a:rPr>
              <a:t>¿</a:t>
            </a:r>
            <a:r>
              <a:rPr lang="en-US" sz="2500" err="1">
                <a:latin typeface="Consolas"/>
              </a:rPr>
              <a:t>Pueden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identificar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áreas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específicas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en</a:t>
            </a:r>
            <a:r>
              <a:rPr lang="en-US" sz="2500" dirty="0">
                <a:latin typeface="Consolas"/>
              </a:rPr>
              <a:t> las que </a:t>
            </a:r>
            <a:r>
              <a:rPr lang="en-US" sz="2500" err="1">
                <a:latin typeface="Consolas"/>
              </a:rPr>
              <a:t>sienten</a:t>
            </a:r>
            <a:r>
              <a:rPr lang="en-US" sz="2500" dirty="0">
                <a:latin typeface="Consolas"/>
              </a:rPr>
              <a:t> que </a:t>
            </a:r>
            <a:r>
              <a:rPr lang="en-US" sz="2500" err="1">
                <a:latin typeface="Consolas"/>
              </a:rPr>
              <a:t>han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mejorado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su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comprensión</a:t>
            </a:r>
            <a:r>
              <a:rPr lang="en-US" sz="2500" dirty="0">
                <a:latin typeface="Consolas"/>
              </a:rPr>
              <a:t> de </a:t>
            </a:r>
            <a:r>
              <a:rPr lang="en-US" sz="2500" err="1">
                <a:latin typeface="Consolas"/>
              </a:rPr>
              <a:t>algoritmos</a:t>
            </a:r>
            <a:r>
              <a:rPr lang="en-US" sz="2500" dirty="0">
                <a:latin typeface="Consolas"/>
              </a:rPr>
              <a:t> y </a:t>
            </a:r>
            <a:r>
              <a:rPr lang="en-US" sz="2500" err="1">
                <a:latin typeface="Consolas"/>
              </a:rPr>
              <a:t>su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aplicación</a:t>
            </a:r>
            <a:r>
              <a:rPr lang="en-US" sz="2500" dirty="0">
                <a:latin typeface="Consolas"/>
              </a:rPr>
              <a:t>?</a:t>
            </a:r>
          </a:p>
          <a:p>
            <a:pPr marL="279400" lvl="1" indent="-139700" algn="l">
              <a:lnSpc>
                <a:spcPts val="3055"/>
              </a:lnSpc>
            </a:pPr>
            <a:endParaRPr lang="en-US" sz="2500" dirty="0">
              <a:latin typeface="Consolas"/>
            </a:endParaRPr>
          </a:p>
          <a:p>
            <a:pPr marL="279400" lvl="1" indent="-139700" algn="l">
              <a:lnSpc>
                <a:spcPts val="3055"/>
              </a:lnSpc>
              <a:buFont typeface="Arial"/>
              <a:buChar char="•"/>
            </a:pPr>
            <a:r>
              <a:rPr lang="en-US" sz="2500" dirty="0">
                <a:latin typeface="Consolas"/>
              </a:rPr>
              <a:t>¿</a:t>
            </a:r>
            <a:r>
              <a:rPr lang="en-US" sz="2500" err="1">
                <a:latin typeface="Consolas"/>
              </a:rPr>
              <a:t>Cómo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planean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aplicar</a:t>
            </a:r>
            <a:r>
              <a:rPr lang="en-US" sz="2500" dirty="0">
                <a:latin typeface="Consolas"/>
              </a:rPr>
              <a:t> lo </a:t>
            </a:r>
            <a:r>
              <a:rPr lang="en-US" sz="2500" err="1">
                <a:latin typeface="Consolas"/>
              </a:rPr>
              <a:t>aprendido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en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futuras</a:t>
            </a:r>
            <a:r>
              <a:rPr lang="en-US" sz="2500" dirty="0">
                <a:latin typeface="Consolas"/>
              </a:rPr>
              <a:t> </a:t>
            </a:r>
            <a:r>
              <a:rPr lang="en-US" sz="2500" err="1">
                <a:latin typeface="Consolas"/>
              </a:rPr>
              <a:t>actividades</a:t>
            </a:r>
            <a:r>
              <a:rPr lang="en-US" sz="2500" dirty="0">
                <a:latin typeface="Consolas"/>
              </a:rPr>
              <a:t> o </a:t>
            </a:r>
            <a:r>
              <a:rPr lang="en-US" sz="2500" err="1">
                <a:latin typeface="Consolas"/>
              </a:rPr>
              <a:t>proyectos</a:t>
            </a:r>
            <a:r>
              <a:rPr lang="en-US" sz="2500" dirty="0">
                <a:latin typeface="Consolas"/>
              </a:rPr>
              <a:t>?</a:t>
            </a:r>
          </a:p>
          <a:p>
            <a:pPr marL="279400" lvl="1" indent="-139700" algn="l">
              <a:lnSpc>
                <a:spcPts val="3055"/>
              </a:lnSpc>
            </a:pPr>
            <a:endParaRPr lang="en-US" sz="2546">
              <a:solidFill>
                <a:srgbClr val="374151"/>
              </a:solidFill>
              <a:latin typeface="Consolas"/>
            </a:endParaRPr>
          </a:p>
          <a:p>
            <a:pPr marL="279400" lvl="1" indent="-139700" algn="l">
              <a:lnSpc>
                <a:spcPts val="3055"/>
              </a:lnSpc>
            </a:pPr>
            <a:endParaRPr lang="en-US" sz="2546">
              <a:solidFill>
                <a:srgbClr val="374151"/>
              </a:solidFill>
              <a:latin typeface="Consolas"/>
            </a:endParaRPr>
          </a:p>
          <a:p>
            <a:pPr marL="279400" lvl="1" indent="-139700" algn="l">
              <a:lnSpc>
                <a:spcPts val="3055"/>
              </a:lnSpc>
            </a:pPr>
            <a:endParaRPr lang="en-US" sz="2546">
              <a:solidFill>
                <a:srgbClr val="374151"/>
              </a:solidFill>
              <a:latin typeface="Consolas"/>
            </a:endParaRPr>
          </a:p>
        </p:txBody>
      </p:sp>
      <p:sp>
        <p:nvSpPr>
          <p:cNvPr id="10" name="Freeform 10"/>
          <p:cNvSpPr/>
          <p:nvPr/>
        </p:nvSpPr>
        <p:spPr>
          <a:xfrm>
            <a:off x="11549559" y="2184921"/>
            <a:ext cx="5451248" cy="6814060"/>
          </a:xfrm>
          <a:custGeom>
            <a:avLst/>
            <a:gdLst/>
            <a:ahLst/>
            <a:cxnLst/>
            <a:rect l="l" t="t" r="r" b="b"/>
            <a:pathLst>
              <a:path w="5451248" h="6814060">
                <a:moveTo>
                  <a:pt x="0" y="0"/>
                </a:moveTo>
                <a:lnTo>
                  <a:pt x="5451248" y="0"/>
                </a:lnTo>
                <a:lnTo>
                  <a:pt x="5451248" y="6814060"/>
                </a:lnTo>
                <a:lnTo>
                  <a:pt x="0" y="681406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2212002" y="630889"/>
            <a:ext cx="15451191" cy="690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38"/>
              </a:lnSpc>
            </a:pPr>
            <a:r>
              <a:rPr lang="en-US" sz="4365">
                <a:solidFill>
                  <a:srgbClr val="000000"/>
                </a:solidFill>
                <a:latin typeface="Arimo Bold"/>
              </a:rPr>
              <a:t>Experiencia en la Actividad "Receta para mi Robot"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360"/>
            <a:ext cx="18285758" cy="10285737"/>
          </a:xfrm>
          <a:custGeom>
            <a:avLst/>
            <a:gdLst/>
            <a:ahLst/>
            <a:cxnLst/>
            <a:rect l="l" t="t" r="r" b="b"/>
            <a:pathLst>
              <a:path w="18285758" h="10285737">
                <a:moveTo>
                  <a:pt x="0" y="0"/>
                </a:moveTo>
                <a:lnTo>
                  <a:pt x="18285758" y="0"/>
                </a:lnTo>
                <a:lnTo>
                  <a:pt x="18285758" y="10285737"/>
                </a:lnTo>
                <a:lnTo>
                  <a:pt x="0" y="102857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058" y="0"/>
            <a:ext cx="18278996" cy="10286098"/>
          </a:xfrm>
          <a:custGeom>
            <a:avLst/>
            <a:gdLst/>
            <a:ahLst/>
            <a:cxnLst/>
            <a:rect l="l" t="t" r="r" b="b"/>
            <a:pathLst>
              <a:path w="18278996" h="10286098">
                <a:moveTo>
                  <a:pt x="0" y="0"/>
                </a:moveTo>
                <a:lnTo>
                  <a:pt x="18278996" y="0"/>
                </a:lnTo>
                <a:lnTo>
                  <a:pt x="18278996" y="10286098"/>
                </a:lnTo>
                <a:lnTo>
                  <a:pt x="0" y="102860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6578251" y="7167348"/>
            <a:ext cx="8997382" cy="2079166"/>
            <a:chOff x="0" y="0"/>
            <a:chExt cx="11996509" cy="277222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996547" cy="2772283"/>
            </a:xfrm>
            <a:custGeom>
              <a:avLst/>
              <a:gdLst/>
              <a:ahLst/>
              <a:cxnLst/>
              <a:rect l="l" t="t" r="r" b="b"/>
              <a:pathLst>
                <a:path w="11996547" h="2772283">
                  <a:moveTo>
                    <a:pt x="0" y="0"/>
                  </a:moveTo>
                  <a:lnTo>
                    <a:pt x="11996547" y="0"/>
                  </a:lnTo>
                  <a:lnTo>
                    <a:pt x="11996547" y="2772283"/>
                  </a:lnTo>
                  <a:lnTo>
                    <a:pt x="0" y="2772283"/>
                  </a:lnTo>
                  <a:close/>
                </a:path>
              </a:pathLst>
            </a:custGeom>
            <a:solidFill>
              <a:srgbClr val="000000">
                <a:alpha val="58824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5677279" y="8068668"/>
            <a:ext cx="8203904" cy="1047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3"/>
              </a:lnSpc>
            </a:pPr>
            <a:r>
              <a:rPr lang="en-US" sz="6002">
                <a:solidFill>
                  <a:srgbClr val="257CE1"/>
                </a:solidFill>
                <a:latin typeface="Arial Bold"/>
              </a:rPr>
              <a:t>Bibliografía</a:t>
            </a: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61429" y="9279220"/>
            <a:ext cx="1433470" cy="464925"/>
          </a:xfrm>
          <a:custGeom>
            <a:avLst/>
            <a:gdLst/>
            <a:ahLst/>
            <a:cxnLst/>
            <a:rect l="l" t="t" r="r" b="b"/>
            <a:pathLst>
              <a:path w="1433470" h="464925">
                <a:moveTo>
                  <a:pt x="0" y="0"/>
                </a:moveTo>
                <a:lnTo>
                  <a:pt x="1433469" y="0"/>
                </a:lnTo>
                <a:lnTo>
                  <a:pt x="1433469" y="464925"/>
                </a:lnTo>
                <a:lnTo>
                  <a:pt x="0" y="4649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194083" y="9318328"/>
            <a:ext cx="344218" cy="427384"/>
            <a:chOff x="0" y="0"/>
            <a:chExt cx="458957" cy="56984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8470" cy="569849"/>
            </a:xfrm>
            <a:custGeom>
              <a:avLst/>
              <a:gdLst/>
              <a:ahLst/>
              <a:cxnLst/>
              <a:rect l="l" t="t" r="r" b="b"/>
              <a:pathLst>
                <a:path w="458470" h="569849">
                  <a:moveTo>
                    <a:pt x="458343" y="0"/>
                  </a:moveTo>
                  <a:lnTo>
                    <a:pt x="331851" y="0"/>
                  </a:lnTo>
                  <a:lnTo>
                    <a:pt x="331851" y="322707"/>
                  </a:lnTo>
                  <a:lnTo>
                    <a:pt x="325120" y="387223"/>
                  </a:lnTo>
                  <a:lnTo>
                    <a:pt x="305308" y="432689"/>
                  </a:lnTo>
                  <a:lnTo>
                    <a:pt x="272923" y="459486"/>
                  </a:lnTo>
                  <a:lnTo>
                    <a:pt x="228727" y="468249"/>
                  </a:lnTo>
                  <a:lnTo>
                    <a:pt x="185547" y="459105"/>
                  </a:lnTo>
                  <a:lnTo>
                    <a:pt x="153670" y="431673"/>
                  </a:lnTo>
                  <a:lnTo>
                    <a:pt x="133985" y="386207"/>
                  </a:lnTo>
                  <a:lnTo>
                    <a:pt x="127254" y="322707"/>
                  </a:lnTo>
                  <a:lnTo>
                    <a:pt x="127254" y="0"/>
                  </a:lnTo>
                  <a:lnTo>
                    <a:pt x="0" y="0"/>
                  </a:lnTo>
                  <a:lnTo>
                    <a:pt x="0" y="312801"/>
                  </a:lnTo>
                  <a:lnTo>
                    <a:pt x="5080" y="383413"/>
                  </a:lnTo>
                  <a:lnTo>
                    <a:pt x="19812" y="441960"/>
                  </a:lnTo>
                  <a:lnTo>
                    <a:pt x="43942" y="489077"/>
                  </a:lnTo>
                  <a:lnTo>
                    <a:pt x="76962" y="525018"/>
                  </a:lnTo>
                  <a:lnTo>
                    <a:pt x="118364" y="550164"/>
                  </a:lnTo>
                  <a:lnTo>
                    <a:pt x="167767" y="565023"/>
                  </a:lnTo>
                  <a:lnTo>
                    <a:pt x="224790" y="569849"/>
                  </a:lnTo>
                  <a:lnTo>
                    <a:pt x="283845" y="564769"/>
                  </a:lnTo>
                  <a:lnTo>
                    <a:pt x="335153" y="549529"/>
                  </a:lnTo>
                  <a:lnTo>
                    <a:pt x="378206" y="523875"/>
                  </a:lnTo>
                  <a:lnTo>
                    <a:pt x="412623" y="487680"/>
                  </a:lnTo>
                  <a:lnTo>
                    <a:pt x="437769" y="440817"/>
                  </a:lnTo>
                  <a:lnTo>
                    <a:pt x="453263" y="383159"/>
                  </a:lnTo>
                  <a:lnTo>
                    <a:pt x="458470" y="314579"/>
                  </a:lnTo>
                  <a:lnTo>
                    <a:pt x="45847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2585521" y="9311467"/>
            <a:ext cx="333244" cy="434315"/>
          </a:xfrm>
          <a:custGeom>
            <a:avLst/>
            <a:gdLst/>
            <a:ahLst/>
            <a:cxnLst/>
            <a:rect l="l" t="t" r="r" b="b"/>
            <a:pathLst>
              <a:path w="333244" h="434315">
                <a:moveTo>
                  <a:pt x="0" y="0"/>
                </a:moveTo>
                <a:lnTo>
                  <a:pt x="333245" y="0"/>
                </a:lnTo>
                <a:lnTo>
                  <a:pt x="333245" y="434315"/>
                </a:lnTo>
                <a:lnTo>
                  <a:pt x="0" y="4343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871762" y="9202268"/>
            <a:ext cx="102139" cy="102110"/>
          </a:xfrm>
          <a:custGeom>
            <a:avLst/>
            <a:gdLst/>
            <a:ahLst/>
            <a:cxnLst/>
            <a:rect l="l" t="t" r="r" b="b"/>
            <a:pathLst>
              <a:path w="102139" h="102110">
                <a:moveTo>
                  <a:pt x="0" y="0"/>
                </a:moveTo>
                <a:lnTo>
                  <a:pt x="102139" y="0"/>
                </a:lnTo>
                <a:lnTo>
                  <a:pt x="102139" y="102110"/>
                </a:lnTo>
                <a:lnTo>
                  <a:pt x="0" y="10211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4" b="-14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6226408" y="596752"/>
            <a:ext cx="2040471" cy="964502"/>
            <a:chOff x="0" y="0"/>
            <a:chExt cx="2720628" cy="128600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720594" cy="1285494"/>
            </a:xfrm>
            <a:custGeom>
              <a:avLst/>
              <a:gdLst/>
              <a:ahLst/>
              <a:cxnLst/>
              <a:rect l="l" t="t" r="r" b="b"/>
              <a:pathLst>
                <a:path w="2720594" h="1285494">
                  <a:moveTo>
                    <a:pt x="2720594" y="0"/>
                  </a:moveTo>
                  <a:lnTo>
                    <a:pt x="0" y="0"/>
                  </a:lnTo>
                  <a:lnTo>
                    <a:pt x="0" y="1285494"/>
                  </a:lnTo>
                  <a:lnTo>
                    <a:pt x="2720594" y="1285494"/>
                  </a:lnTo>
                  <a:lnTo>
                    <a:pt x="2720594" y="0"/>
                  </a:lnTo>
                  <a:close/>
                </a:path>
              </a:pathLst>
            </a:custGeom>
            <a:solidFill>
              <a:srgbClr val="257CE1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25891" y="521237"/>
            <a:ext cx="15273071" cy="76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238"/>
              </a:lnSpc>
            </a:pPr>
            <a:r>
              <a:rPr lang="en-US" sz="4365">
                <a:solidFill>
                  <a:srgbClr val="000000"/>
                </a:solidFill>
                <a:latin typeface="Arial Bold"/>
              </a:rPr>
              <a:t>Bibliografía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78091" y="921923"/>
            <a:ext cx="17128929" cy="9113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19"/>
              </a:lnSpc>
            </a:pPr>
            <a:r>
              <a:rPr lang="en-US" sz="2273">
                <a:solidFill>
                  <a:srgbClr val="000000"/>
                </a:solidFill>
                <a:latin typeface="Consolas Bold"/>
              </a:rPr>
              <a:t>  Libros Digitales Biblioteca Duoc. (Con tu cuenta de Duoc puedes consultar)</a:t>
            </a:r>
          </a:p>
          <a:p>
            <a:pPr marL="249513" lvl="1" indent="-124757" algn="just">
              <a:lnSpc>
                <a:spcPts val="2919"/>
              </a:lnSpc>
              <a:buFont typeface="Arial"/>
              <a:buChar char="•"/>
            </a:pPr>
            <a:r>
              <a:rPr lang="en-US" sz="2273" u="sng">
                <a:solidFill>
                  <a:srgbClr val="0000FF"/>
                </a:solidFill>
                <a:latin typeface="Consolas"/>
                <a:hlinkClick r:id="rId7" tooltip="http://biblioteca.duoc.cl.webezproxy.duoc.cl/bdigital/elibros/a48069-Algoritmos/"/>
              </a:rPr>
              <a:t>http://biblioteca.duoc.cl.webezproxy.duoc.cl/bdigital/elibros/a48069-Algoritmos/</a:t>
            </a:r>
          </a:p>
          <a:p>
            <a:pPr marL="249513" lvl="1" indent="-124757" algn="just">
              <a:lnSpc>
                <a:spcPts val="2919"/>
              </a:lnSpc>
              <a:buFont typeface="Arial"/>
              <a:buChar char="•"/>
            </a:pPr>
            <a:r>
              <a:rPr lang="en-US" sz="2273" u="sng">
                <a:solidFill>
                  <a:srgbClr val="0000FF"/>
                </a:solidFill>
                <a:latin typeface="Consolas"/>
                <a:hlinkClick r:id="rId8" tooltip="http://biblioteca.duoc.cl.webezproxy.duoc.cl/bdigital/elibros/a50155-Programacion_en_Python/"/>
              </a:rPr>
              <a:t>http://biblioteca.duoc.cl.webezproxy.duoc.cl/bdigital/elibros/a50155-Programacion_en_Python/</a:t>
            </a:r>
          </a:p>
          <a:p>
            <a:pPr marL="249513" lvl="1" indent="-124757" algn="just">
              <a:lnSpc>
                <a:spcPts val="2919"/>
              </a:lnSpc>
              <a:buFont typeface="Arial"/>
              <a:buChar char="•"/>
            </a:pPr>
            <a:r>
              <a:rPr lang="en-US" sz="2273" u="sng">
                <a:solidFill>
                  <a:srgbClr val="0000FF"/>
                </a:solidFill>
                <a:latin typeface="Consolas"/>
                <a:hlinkClick r:id="rId9" tooltip="http://biblioteca.duoc.cl.webezproxy.duoc.cl/bdigital/elibros/a47785-Aprende%20a%20programar/"/>
              </a:rPr>
              <a:t>http://biblioteca.duoc.cl.webezproxy.duoc.cl/bdigital/elibros/a47785-Aprende%20a%20programar/</a:t>
            </a:r>
          </a:p>
          <a:p>
            <a:pPr marL="249513" lvl="1" indent="-124757" algn="just">
              <a:lnSpc>
                <a:spcPts val="2919"/>
              </a:lnSpc>
            </a:pPr>
            <a:endParaRPr lang="en-US" sz="2273" u="sng">
              <a:solidFill>
                <a:srgbClr val="0000FF"/>
              </a:solidFill>
              <a:latin typeface="Consolas"/>
              <a:hlinkClick r:id="rId9" tooltip="http://biblioteca.duoc.cl.webezproxy.duoc.cl/bdigital/elibros/a47785-Aprende%20a%20programar/"/>
            </a:endParaRPr>
          </a:p>
          <a:p>
            <a:pPr marL="249513" lvl="1" indent="-124757" algn="just">
              <a:lnSpc>
                <a:spcPts val="2919"/>
              </a:lnSpc>
            </a:pPr>
            <a:r>
              <a:rPr lang="en-US" sz="2273">
                <a:solidFill>
                  <a:srgbClr val="0000FF"/>
                </a:solidFill>
                <a:latin typeface="Consolas Bold"/>
              </a:rPr>
              <a:t>Libros</a:t>
            </a:r>
          </a:p>
          <a:p>
            <a:pPr marL="249513" lvl="1" indent="-124757" algn="just">
              <a:lnSpc>
                <a:spcPts val="2919"/>
              </a:lnSpc>
              <a:buFont typeface="Arial"/>
              <a:buChar char="•"/>
            </a:pPr>
            <a:r>
              <a:rPr lang="en-US" sz="2273">
                <a:solidFill>
                  <a:srgbClr val="0000FF"/>
                </a:solidFill>
                <a:latin typeface="Consolas"/>
              </a:rPr>
              <a:t>Hinojosa Gutiérrez, Ángel Pablo. (Septiembre, 2019).Python paso a paso Se recuperó el septiembre </a:t>
            </a:r>
            <a:r>
              <a:rPr lang="en-US" sz="2273" u="sng">
                <a:solidFill>
                  <a:srgbClr val="0000FF"/>
                </a:solidFill>
                <a:latin typeface="Consolas"/>
                <a:hlinkClick r:id="rId10" tooltip="https://www.amazon.com/Python-%C3%81ngel-Pablo-Hinojosa-Guti%C3%A9rrez/dp/8499646115"/>
              </a:rPr>
              <a:t>https://www.amazon.com/Python-%C3%81ngel-Pablo-Hinojosa-Guti%C3%A9rrez/dp/8499646115</a:t>
            </a:r>
          </a:p>
          <a:p>
            <a:pPr marL="249513" lvl="1" indent="-124757" algn="just">
              <a:lnSpc>
                <a:spcPts val="2919"/>
              </a:lnSpc>
              <a:buFont typeface="Arial"/>
              <a:buChar char="•"/>
            </a:pPr>
            <a:r>
              <a:rPr lang="en-US" sz="2273">
                <a:solidFill>
                  <a:srgbClr val="0000FF"/>
                </a:solidFill>
                <a:latin typeface="Consolas"/>
              </a:rPr>
              <a:t>Baron, Cal.(2019)."Python Programming: Python Programming from. eBook. - Amazon." </a:t>
            </a:r>
            <a:r>
              <a:rPr lang="en-US" sz="2273" u="sng">
                <a:solidFill>
                  <a:srgbClr val="0000FF"/>
                </a:solidFill>
                <a:latin typeface="Consolas"/>
                <a:hlinkClick r:id="rId11" tooltip="https://www.amazon.com/Python-Programming-Beginner-Intermediate-Days-ebook/dp/B07MVJZZFZ"/>
              </a:rPr>
              <a:t>https://www.amazon.com/Python-Programming-Beginner-Intermediate-Days-ebook/dp/B07MVJZZFZ</a:t>
            </a:r>
            <a:r>
              <a:rPr lang="en-US" sz="2273">
                <a:solidFill>
                  <a:srgbClr val="0000FF"/>
                </a:solidFill>
                <a:latin typeface="Consolas"/>
              </a:rPr>
              <a:t>. Se consultó el 23 sept.. 2019.</a:t>
            </a:r>
          </a:p>
          <a:p>
            <a:pPr marL="249513" lvl="1" indent="-124757" algn="just">
              <a:lnSpc>
                <a:spcPts val="2919"/>
              </a:lnSpc>
            </a:pPr>
            <a:r>
              <a:rPr lang="en-US" sz="2273">
                <a:solidFill>
                  <a:srgbClr val="0000FF"/>
                </a:solidFill>
                <a:latin typeface="Consolas"/>
              </a:rPr>
              <a:t> </a:t>
            </a:r>
          </a:p>
          <a:p>
            <a:pPr marL="249513" lvl="1" indent="-124757" algn="just">
              <a:lnSpc>
                <a:spcPts val="2919"/>
              </a:lnSpc>
            </a:pPr>
            <a:r>
              <a:rPr lang="en-US" sz="2273">
                <a:solidFill>
                  <a:srgbClr val="0000FF"/>
                </a:solidFill>
                <a:latin typeface="Consolas"/>
              </a:rPr>
              <a:t>          </a:t>
            </a:r>
          </a:p>
          <a:p>
            <a:pPr marL="249513" lvl="1" indent="-124757" algn="just">
              <a:lnSpc>
                <a:spcPts val="2919"/>
              </a:lnSpc>
            </a:pPr>
            <a:r>
              <a:rPr lang="en-US" sz="2273">
                <a:solidFill>
                  <a:srgbClr val="0000FF"/>
                </a:solidFill>
                <a:latin typeface="Consolas"/>
              </a:rPr>
              <a:t>   </a:t>
            </a:r>
            <a:r>
              <a:rPr lang="en-US" sz="2273">
                <a:solidFill>
                  <a:srgbClr val="0000FF"/>
                </a:solidFill>
                <a:latin typeface="Consolas Bold"/>
              </a:rPr>
              <a:t>Recursos de información</a:t>
            </a:r>
            <a:r>
              <a:rPr lang="en-US" sz="2273">
                <a:solidFill>
                  <a:srgbClr val="0000FF"/>
                </a:solidFill>
                <a:latin typeface="Consolas"/>
              </a:rPr>
              <a:t>.</a:t>
            </a:r>
          </a:p>
          <a:p>
            <a:pPr marL="249513" lvl="1" indent="-124757" algn="just">
              <a:lnSpc>
                <a:spcPts val="2919"/>
              </a:lnSpc>
              <a:buFont typeface="Arial"/>
              <a:buChar char="•"/>
            </a:pPr>
            <a:r>
              <a:rPr lang="en-US" sz="2273">
                <a:solidFill>
                  <a:srgbClr val="0000FF"/>
                </a:solidFill>
                <a:latin typeface="Consolas"/>
              </a:rPr>
              <a:t>"Python Tutorial - W3Schools." </a:t>
            </a:r>
            <a:r>
              <a:rPr lang="en-US" sz="2273" u="sng">
                <a:solidFill>
                  <a:srgbClr val="0000FF"/>
                </a:solidFill>
                <a:latin typeface="Consolas"/>
                <a:hlinkClick r:id="rId12" tooltip="https://www.w3schools.com/python/"/>
              </a:rPr>
              <a:t>https://www.w3schools.com/python/</a:t>
            </a:r>
            <a:r>
              <a:rPr lang="en-US" sz="2273">
                <a:solidFill>
                  <a:srgbClr val="0000FF"/>
                </a:solidFill>
                <a:latin typeface="Consolas"/>
              </a:rPr>
              <a:t>. Se consultó el 23 sept.. 2019.</a:t>
            </a:r>
          </a:p>
          <a:p>
            <a:pPr marL="249513" lvl="1" indent="-124757" algn="just">
              <a:lnSpc>
                <a:spcPts val="2919"/>
              </a:lnSpc>
              <a:buFont typeface="Arial"/>
              <a:buChar char="•"/>
            </a:pPr>
            <a:r>
              <a:rPr lang="en-US" sz="2273">
                <a:solidFill>
                  <a:srgbClr val="0000FF"/>
                </a:solidFill>
                <a:latin typeface="Consolas"/>
              </a:rPr>
              <a:t>"Curso de Python Básico Gratis." </a:t>
            </a:r>
            <a:r>
              <a:rPr lang="en-US" sz="2273" u="sng">
                <a:solidFill>
                  <a:srgbClr val="0000FF"/>
                </a:solidFill>
                <a:latin typeface="Consolas"/>
                <a:hlinkClick r:id="rId13" tooltip="https://codigofacilito.com/cursos/Python"/>
              </a:rPr>
              <a:t>https://codigofacilito.com/cursos/Python</a:t>
            </a:r>
            <a:r>
              <a:rPr lang="en-US" sz="2273">
                <a:solidFill>
                  <a:srgbClr val="0000FF"/>
                </a:solidFill>
                <a:latin typeface="Consolas"/>
              </a:rPr>
              <a:t>. Se consultó el 23 sept.. 2019.</a:t>
            </a:r>
          </a:p>
          <a:p>
            <a:pPr marL="249513" lvl="1" indent="-124757" algn="just">
              <a:lnSpc>
                <a:spcPts val="2919"/>
              </a:lnSpc>
              <a:buFont typeface="Arial"/>
              <a:buChar char="•"/>
            </a:pPr>
            <a:r>
              <a:rPr lang="en-US" sz="2273" u="sng">
                <a:solidFill>
                  <a:srgbClr val="0000FF"/>
                </a:solidFill>
                <a:latin typeface="Consolas"/>
                <a:hlinkClick r:id="rId14" tooltip="http://www.horadelcodigo.cl/"/>
              </a:rPr>
              <a:t>http://www.horadelcodigo.cl</a:t>
            </a:r>
          </a:p>
          <a:p>
            <a:pPr marL="249513" lvl="1" indent="-124757" algn="just">
              <a:lnSpc>
                <a:spcPts val="2919"/>
              </a:lnSpc>
              <a:buFont typeface="Arial"/>
              <a:buChar char="•"/>
            </a:pPr>
            <a:r>
              <a:rPr lang="en-US" sz="2273">
                <a:solidFill>
                  <a:srgbClr val="0000FF"/>
                </a:solidFill>
                <a:latin typeface="Consolas"/>
              </a:rPr>
              <a:t>Tutorial Phyton: </a:t>
            </a:r>
            <a:r>
              <a:rPr lang="en-US" sz="2273" u="sng">
                <a:solidFill>
                  <a:srgbClr val="0000FF"/>
                </a:solidFill>
                <a:latin typeface="Consolas"/>
                <a:hlinkClick r:id="rId12" tooltip="https://www.w3schools.com/python/"/>
              </a:rPr>
              <a:t>https://www.w3schools.com/python/</a:t>
            </a:r>
          </a:p>
          <a:p>
            <a:pPr marL="249513" lvl="1" indent="-124757" algn="just">
              <a:lnSpc>
                <a:spcPts val="2919"/>
              </a:lnSpc>
              <a:buFont typeface="Arial"/>
              <a:buChar char="•"/>
            </a:pPr>
            <a:r>
              <a:rPr lang="en-US" sz="2273">
                <a:solidFill>
                  <a:srgbClr val="0000FF"/>
                </a:solidFill>
                <a:latin typeface="Consolas"/>
              </a:rPr>
              <a:t>Curso de Python Básico Gratis: </a:t>
            </a:r>
            <a:r>
              <a:rPr lang="en-US" sz="2273" u="sng">
                <a:solidFill>
                  <a:srgbClr val="0000FF"/>
                </a:solidFill>
                <a:latin typeface="Consolas"/>
                <a:hlinkClick r:id="rId13" tooltip="https://codigofacilito.com/cursos/Python"/>
              </a:rPr>
              <a:t>https://codigofacilito.com/cursos/Python</a:t>
            </a:r>
          </a:p>
          <a:p>
            <a:pPr marL="179649" lvl="1" indent="-89825" algn="just">
              <a:lnSpc>
                <a:spcPts val="1964"/>
              </a:lnSpc>
            </a:pPr>
            <a:r>
              <a:rPr lang="en-US" sz="1637" spc="15">
                <a:solidFill>
                  <a:srgbClr val="0000FF"/>
                </a:solidFill>
                <a:latin typeface="TT Rounds Condensed"/>
              </a:rPr>
              <a:t> 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Personalizado</PresentationFormat>
  <Paragraphs>0</Paragraphs>
  <Slides>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7" baseType="lpstr"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1.1.5 Reflexión actividades.pptx</dc:title>
  <cp:revision>10</cp:revision>
  <dcterms:created xsi:type="dcterms:W3CDTF">2006-08-16T00:00:00Z</dcterms:created>
  <dcterms:modified xsi:type="dcterms:W3CDTF">2024-01-11T18:45:13Z</dcterms:modified>
  <dc:identifier>DAF2KBcaIwk</dc:identifier>
</cp:coreProperties>
</file>

<file path=docProps/thumbnail.jpeg>
</file>